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598a1b0b_0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e2598a1b0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598a1b0b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2598a1b0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2598a1b0b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2598a1b0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598a1b0b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e2598a1b0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598a1b0b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e2598a1b0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598a1b0b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e2598a1b0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598a1b0b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e2598a1b0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301596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301596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301596ba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301596ba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1301596ba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1301596ba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598a1b0b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e2598a1b0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1301596ba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1301596ba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1301596ba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1301596ba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301596ba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301596ba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236464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236464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301596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301596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1301596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1301596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36464c49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36464c49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236464c49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236464c49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236464c49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236464c49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236464c49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236464c49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598a1b0b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e2598a1b0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236464c4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236464c4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36464c4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36464c4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236464c49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236464c49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236464c49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236464c49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236464c49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236464c49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236464c49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236464c49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236464c4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236464c4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236464c49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236464c49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236464c49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236464c49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236464c49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236464c49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2598a1b0b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e2598a1b0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8e20a5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8e20a5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f12f0ca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f12f0ca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2019bd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2019bd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2019bd5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2019bd5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d435d2eb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d435d2eb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8e20a5d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8e20a5d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d435d2eb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d435d2eb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d435d2e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dd435d2e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b10f3a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b10f3a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b10f3a3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b10f3a3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2598a1b0b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e2598a1b0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b10f3a3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b10f3a3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b10f3a36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b10f3a36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b10f3a36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b10f3a3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b10f3a3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b10f3a3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b10f3a36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b10f3a36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236464c49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236464c49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2598a1b0b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e2598a1b0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598a1b0b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e2598a1b0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598a1b0b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e2598a1b0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598a1b0b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2598a1b0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98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98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24ODb0pC7xQ" TargetMode="External"/><Relationship Id="rId4" Type="http://schemas.openxmlformats.org/officeDocument/2006/relationships/image" Target="../media/image4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sQu6_5-R50E" TargetMode="External"/><Relationship Id="rId4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youtube.com/watch?v=l9YxTXDiiFY" TargetMode="External"/><Relationship Id="rId4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emojipedia.org/cross-mark/" TargetMode="External"/><Relationship Id="rId4" Type="http://schemas.openxmlformats.org/officeDocument/2006/relationships/hyperlink" Target="https://emojipedia.org/cross-mark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mojipedia.org/cross-mark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mojipedia.org/cross-mark/" TargetMode="External"/><Relationship Id="rId4" Type="http://schemas.openxmlformats.org/officeDocument/2006/relationships/hyperlink" Target="https://emojipedia.org/cross-mark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395100" y="820175"/>
            <a:ext cx="8520600" cy="25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/>
              <a:t>Proyecto Sistemas Operativos Linux, Android, MacOS</a:t>
            </a:r>
            <a:endParaRPr b="1" i="1" sz="3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11700" y="2834125"/>
            <a:ext cx="85206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Cutire, Fernando 8-972-906</a:t>
            </a:r>
            <a:endParaRPr b="1" sz="1800"/>
          </a:p>
          <a:p>
            <a:pPr indent="0" lvl="0" marL="0" rtl="0" algn="l">
              <a:lnSpc>
                <a:spcPct val="107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	Escobar, Jorge  2-747-1772</a:t>
            </a:r>
            <a:endParaRPr b="1" sz="1800"/>
          </a:p>
          <a:p>
            <a:pPr indent="0" lvl="0" marL="0" rtl="0" algn="l">
              <a:lnSpc>
                <a:spcPct val="107000"/>
              </a:lnSpc>
              <a:spcBef>
                <a:spcPts val="170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	Gamero, Jonathan 8-982-2008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4760427" y="1006425"/>
            <a:ext cx="404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Interfaz 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5336380" y="1851525"/>
            <a:ext cx="37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Centro de notificaciones 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58" y="735806"/>
            <a:ext cx="4215958" cy="401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5336380" y="2571750"/>
            <a:ext cx="322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Muestra todas las alertas en una ubicación.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472050" y="210087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2800" u="none" cap="none" strike="noStrike">
                <a:latin typeface="Roboto"/>
                <a:ea typeface="Roboto"/>
                <a:cs typeface="Roboto"/>
                <a:sym typeface="Roboto"/>
              </a:rPr>
              <a:t>Características comunes en dispositivos móviles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2865646" y="1196500"/>
            <a:ext cx="32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Orientación de la pantalla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119" y="2714626"/>
            <a:ext cx="2956551" cy="12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975" y="2105025"/>
            <a:ext cx="14763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72050" y="210087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2800" u="none" cap="none" strike="noStrike"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b="0" i="0" lang="en" sz="2700" u="none" cap="none" strike="noStrike">
                <a:latin typeface="Roboto"/>
                <a:ea typeface="Roboto"/>
                <a:cs typeface="Roboto"/>
                <a:sym typeface="Roboto"/>
              </a:rPr>
              <a:t> comunes en dispositivos móviles</a:t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3773518" y="1201656"/>
            <a:ext cx="25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Ajustar brillo </a:t>
            </a:r>
            <a:endParaRPr sz="1800"/>
          </a:p>
        </p:txBody>
      </p:sp>
      <p:pic>
        <p:nvPicPr>
          <p:cNvPr descr="Regula el Brillo de tu Pantalla Android y Ahorra Batería | Friki Aps" id="214" name="Google Shape;2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157" y="2442071"/>
            <a:ext cx="2577023" cy="18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9281" y="2578174"/>
            <a:ext cx="2159793" cy="160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72050" y="210087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2800" u="none" cap="none" strike="noStrike">
                <a:latin typeface="Roboto"/>
                <a:ea typeface="Roboto"/>
                <a:cs typeface="Roboto"/>
                <a:sym typeface="Roboto"/>
              </a:rPr>
              <a:t>Características comunes en dispositivos móviles</a:t>
            </a:r>
            <a:endParaRPr/>
          </a:p>
        </p:txBody>
      </p:sp>
      <p:sp>
        <p:nvSpPr>
          <p:cNvPr id="221" name="Google Shape;221;p37"/>
          <p:cNvSpPr txBox="1"/>
          <p:nvPr/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4162543" y="1158431"/>
            <a:ext cx="25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GPS</a:t>
            </a:r>
            <a:endParaRPr sz="1800"/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58" y="2395609"/>
            <a:ext cx="3021805" cy="1974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 GPS no funciona en tu iPhone? Pruebe esto" id="225" name="Google Shape;2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634" y="2395609"/>
            <a:ext cx="4014963" cy="236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2800" u="none" cap="none" strike="noStrike">
                <a:latin typeface="Roboto"/>
                <a:ea typeface="Roboto"/>
                <a:cs typeface="Roboto"/>
                <a:sym typeface="Roboto"/>
              </a:rPr>
              <a:t>Aspectos a tomar en cuenta al momento de analizar qué sistema operativo se busca</a:t>
            </a:r>
            <a:endParaRPr b="0" i="0" sz="2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143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Para IOS</a:t>
            </a:r>
            <a:endParaRPr/>
          </a:p>
          <a:p>
            <a:pPr indent="-2286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Aplicaciones disponibles en tabletas</a:t>
            </a:r>
            <a:endParaRPr/>
          </a:p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Integración más profunda con redes sociales como Facebook </a:t>
            </a:r>
            <a:endParaRPr/>
          </a:p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Actualizaciones de forma automática</a:t>
            </a:r>
            <a:endParaRPr/>
          </a:p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Mejor control de privacidad</a:t>
            </a:r>
            <a:endParaRPr/>
          </a:p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podrá instalar aplicaciones que no estén en la tienda de aplicaciones a menos que el dispositivo tenga jailbreak. </a:t>
            </a:r>
            <a:endParaRPr b="0" i="0" sz="1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2800" u="none" cap="none" strike="noStrike">
                <a:latin typeface="Roboto"/>
                <a:ea typeface="Roboto"/>
                <a:cs typeface="Roboto"/>
                <a:sym typeface="Roboto"/>
              </a:rPr>
              <a:t>Aspectos a tomar en cuenta al momento de analizar qué sistema operativo se busca</a:t>
            </a:r>
            <a:endParaRPr b="0" i="0" sz="2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Para 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amplia gama de opciones de hardware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experiencia de usuario altamente personalizable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Google Play tiene menos restricciones en lo que respecta a la información del usuario que se puede compartir con las aplicaciones.</a:t>
            </a:r>
            <a:endParaRPr b="0" i="0" sz="18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ctrTitle"/>
          </p:nvPr>
        </p:nvSpPr>
        <p:spPr>
          <a:xfrm>
            <a:off x="261937" y="550069"/>
            <a:ext cx="86964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0" lang="en" sz="2800" u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¿QUÉ DIFERENCIAS PODEMOS ENCONTRAR ENTRE DICHOS SISTEMAS OPERATIVOS MÓVILES?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750093" y="2453195"/>
            <a:ext cx="615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Sistemas abiertos frente a sistemas cerrados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Seguridad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usuario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Duración de la batería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ctrTitle"/>
          </p:nvPr>
        </p:nvSpPr>
        <p:spPr>
          <a:xfrm>
            <a:off x="401850" y="511825"/>
            <a:ext cx="8340300" cy="16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r>
              <a:rPr lang="en"/>
              <a:t> para proteger Dispositivos </a:t>
            </a:r>
            <a:r>
              <a:rPr lang="en"/>
              <a:t>Móviles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913" y="2201875"/>
            <a:ext cx="3934176" cy="22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ctrTitle"/>
          </p:nvPr>
        </p:nvSpPr>
        <p:spPr>
          <a:xfrm>
            <a:off x="390525" y="578550"/>
            <a:ext cx="7506000" cy="21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390525" y="2836575"/>
            <a:ext cx="68856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Clave de bloqueo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Bloqueo de patrón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Bloqueo de deslizamiento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Bloqueo Facial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Bloqueo de Huella Dactilar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226075" y="2275500"/>
            <a:ext cx="2808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Clave de Bloqueo</a:t>
            </a:r>
            <a:endParaRPr sz="2200"/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15023" t="0"/>
          <a:stretch/>
        </p:blipFill>
        <p:spPr>
          <a:xfrm>
            <a:off x="3751000" y="1148450"/>
            <a:ext cx="4932999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164737" y="1525387"/>
            <a:ext cx="86679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SzPts val="4800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8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226075" y="2275500"/>
            <a:ext cx="2808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Bloqueo de Patrón</a:t>
            </a:r>
            <a:endParaRPr sz="2200"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975" y="1108875"/>
            <a:ext cx="5074724" cy="2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226075" y="2275500"/>
            <a:ext cx="2808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Bloqueo de Deslizamiento</a:t>
            </a:r>
            <a:endParaRPr sz="2200"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625" y="921138"/>
            <a:ext cx="4621726" cy="33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226075" y="2275500"/>
            <a:ext cx="2808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Bloqueo de Huella Digital</a:t>
            </a:r>
            <a:endParaRPr sz="2200"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579" y="605663"/>
            <a:ext cx="1684183" cy="25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4">
            <a:alphaModFix/>
          </a:blip>
          <a:srcRect b="0" l="17305" r="30286" t="0"/>
          <a:stretch/>
        </p:blipFill>
        <p:spPr>
          <a:xfrm>
            <a:off x="5879762" y="605675"/>
            <a:ext cx="2358250" cy="25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5">
            <a:alphaModFix/>
          </a:blip>
          <a:srcRect b="0" l="22733" r="23369" t="0"/>
          <a:stretch/>
        </p:blipFill>
        <p:spPr>
          <a:xfrm>
            <a:off x="5331700" y="3131925"/>
            <a:ext cx="1770251" cy="19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291" name="Google Shape;291;p47"/>
          <p:cNvSpPr txBox="1"/>
          <p:nvPr>
            <p:ph idx="4294967295" type="body"/>
          </p:nvPr>
        </p:nvSpPr>
        <p:spPr>
          <a:xfrm>
            <a:off x="231850" y="747600"/>
            <a:ext cx="30429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Bloqueo de Huella Digital</a:t>
            </a:r>
            <a:endParaRPr sz="2200">
              <a:solidFill>
                <a:schemeClr val="dk2"/>
              </a:solidFill>
            </a:endParaRPr>
          </a:p>
        </p:txBody>
      </p:sp>
      <p:grpSp>
        <p:nvGrpSpPr>
          <p:cNvPr id="292" name="Google Shape;292;p47"/>
          <p:cNvGrpSpPr/>
          <p:nvPr/>
        </p:nvGrpSpPr>
        <p:grpSpPr>
          <a:xfrm>
            <a:off x="534400" y="1724164"/>
            <a:ext cx="2437790" cy="3200811"/>
            <a:chOff x="0" y="2295575"/>
            <a:chExt cx="2286000" cy="2847950"/>
          </a:xfrm>
        </p:grpSpPr>
        <p:grpSp>
          <p:nvGrpSpPr>
            <p:cNvPr id="293" name="Google Shape;293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294" name="Google Shape;294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Google Shape;296;p47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2003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7" name="Google Shape;297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98" name="Google Shape;298;p47"/>
            <p:cNvSpPr txBox="1"/>
            <p:nvPr/>
          </p:nvSpPr>
          <p:spPr>
            <a:xfrm>
              <a:off x="216312" y="2870772"/>
              <a:ext cx="18534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Fujitsu F505i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60" y="2707989"/>
            <a:ext cx="1484075" cy="2085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47"/>
          <p:cNvGrpSpPr/>
          <p:nvPr/>
        </p:nvGrpSpPr>
        <p:grpSpPr>
          <a:xfrm>
            <a:off x="6385225" y="1724164"/>
            <a:ext cx="2437790" cy="3200811"/>
            <a:chOff x="0" y="2295575"/>
            <a:chExt cx="2286000" cy="2847950"/>
          </a:xfrm>
        </p:grpSpPr>
        <p:grpSp>
          <p:nvGrpSpPr>
            <p:cNvPr id="301" name="Google Shape;301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02" name="Google Shape;302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47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47"/>
            <p:cNvSpPr txBox="1"/>
            <p:nvPr/>
          </p:nvSpPr>
          <p:spPr>
            <a:xfrm>
              <a:off x="216347" y="2838068"/>
              <a:ext cx="18534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Iphone 5s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6" name="Google Shape;306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307" name="Google Shape;307;p47"/>
          <p:cNvPicPr preferRelativeResize="0"/>
          <p:nvPr/>
        </p:nvPicPr>
        <p:blipFill rotWithShape="1">
          <a:blip r:embed="rId4">
            <a:alphaModFix/>
          </a:blip>
          <a:srcRect b="0" l="2148" r="28531" t="0"/>
          <a:stretch/>
        </p:blipFill>
        <p:spPr>
          <a:xfrm>
            <a:off x="6409700" y="2859538"/>
            <a:ext cx="2388850" cy="19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925" y="2876311"/>
            <a:ext cx="3361575" cy="1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226075" y="2275500"/>
            <a:ext cx="2808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Bloqueo Facial</a:t>
            </a:r>
            <a:endParaRPr sz="2200"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8608"/>
            <a:ext cx="3500599" cy="25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Bloqueos de pantalla y autenticación biométrica </a:t>
            </a:r>
            <a:endParaRPr/>
          </a:p>
        </p:txBody>
      </p:sp>
      <p:sp>
        <p:nvSpPr>
          <p:cNvPr id="321" name="Google Shape;321;p49"/>
          <p:cNvSpPr txBox="1"/>
          <p:nvPr>
            <p:ph idx="4294967295" type="body"/>
          </p:nvPr>
        </p:nvSpPr>
        <p:spPr>
          <a:xfrm>
            <a:off x="231850" y="747600"/>
            <a:ext cx="27807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Bloqueo Facial</a:t>
            </a:r>
            <a:endParaRPr sz="2200">
              <a:solidFill>
                <a:schemeClr val="dk2"/>
              </a:solidFill>
            </a:endParaRPr>
          </a:p>
        </p:txBody>
      </p:sp>
      <p:grpSp>
        <p:nvGrpSpPr>
          <p:cNvPr id="322" name="Google Shape;322;p49"/>
          <p:cNvGrpSpPr/>
          <p:nvPr/>
        </p:nvGrpSpPr>
        <p:grpSpPr>
          <a:xfrm>
            <a:off x="231848" y="2563425"/>
            <a:ext cx="2108852" cy="1163129"/>
            <a:chOff x="466173" y="2424325"/>
            <a:chExt cx="2108852" cy="1163129"/>
          </a:xfrm>
        </p:grpSpPr>
        <p:sp>
          <p:nvSpPr>
            <p:cNvPr id="323" name="Google Shape;323;p49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9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1960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5" name="Google Shape;325;p49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326" name="Google Shape;326;p4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7" name="Google Shape;327;p4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" name="Google Shape;328;p49"/>
            <p:cNvSpPr txBox="1"/>
            <p:nvPr/>
          </p:nvSpPr>
          <p:spPr>
            <a:xfrm>
              <a:off x="793325" y="2424325"/>
              <a:ext cx="178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MEDICIONES MANUALES POR BLEDSOE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49"/>
          <p:cNvGrpSpPr/>
          <p:nvPr/>
        </p:nvGrpSpPr>
        <p:grpSpPr>
          <a:xfrm>
            <a:off x="1837380" y="2842487"/>
            <a:ext cx="2033945" cy="1228563"/>
            <a:chOff x="2071705" y="2703387"/>
            <a:chExt cx="2033945" cy="1228563"/>
          </a:xfrm>
        </p:grpSpPr>
        <p:sp>
          <p:nvSpPr>
            <p:cNvPr id="330" name="Google Shape;330;p49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9"/>
            <p:cNvSpPr txBox="1"/>
            <p:nvPr/>
          </p:nvSpPr>
          <p:spPr>
            <a:xfrm>
              <a:off x="2323950" y="3439650"/>
              <a:ext cx="1781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MAYOR PRECISIÓN CON 21 MARCADORES FACIALES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49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1970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3" name="Google Shape;333;p49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334" name="Google Shape;334;p4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35" name="Google Shape;335;p4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6" name="Google Shape;336;p49"/>
          <p:cNvGrpSpPr/>
          <p:nvPr/>
        </p:nvGrpSpPr>
        <p:grpSpPr>
          <a:xfrm>
            <a:off x="3408582" y="2624675"/>
            <a:ext cx="2009543" cy="1101868"/>
            <a:chOff x="3642907" y="2485575"/>
            <a:chExt cx="2009543" cy="1101868"/>
          </a:xfrm>
        </p:grpSpPr>
        <p:sp>
          <p:nvSpPr>
            <p:cNvPr id="337" name="Google Shape;337;p49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49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339" name="Google Shape;339;p4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0" name="Google Shape;340;p4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1" name="Google Shape;341;p49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9"/>
            <p:cNvSpPr txBox="1"/>
            <p:nvPr/>
          </p:nvSpPr>
          <p:spPr>
            <a:xfrm>
              <a:off x="3870750" y="2485575"/>
              <a:ext cx="17817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EIGENFACES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3" name="Google Shape;343;p49"/>
          <p:cNvGrpSpPr/>
          <p:nvPr/>
        </p:nvGrpSpPr>
        <p:grpSpPr>
          <a:xfrm>
            <a:off x="4896964" y="2842487"/>
            <a:ext cx="2020861" cy="1160763"/>
            <a:chOff x="5131289" y="2703387"/>
            <a:chExt cx="2020861" cy="1160763"/>
          </a:xfrm>
        </p:grpSpPr>
        <p:sp>
          <p:nvSpPr>
            <p:cNvPr id="344" name="Google Shape;344;p49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49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346" name="Google Shape;346;p4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7" name="Google Shape;347;p4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49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49"/>
            <p:cNvSpPr txBox="1"/>
            <p:nvPr/>
          </p:nvSpPr>
          <p:spPr>
            <a:xfrm>
              <a:off x="5370450" y="3439650"/>
              <a:ext cx="17817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REDES SOCIALES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" name="Google Shape;350;p49"/>
          <p:cNvGrpSpPr/>
          <p:nvPr/>
        </p:nvGrpSpPr>
        <p:grpSpPr>
          <a:xfrm>
            <a:off x="6436696" y="2624675"/>
            <a:ext cx="2475461" cy="1101868"/>
            <a:chOff x="6671021" y="2485575"/>
            <a:chExt cx="2475461" cy="1101868"/>
          </a:xfrm>
        </p:grpSpPr>
        <p:sp>
          <p:nvSpPr>
            <p:cNvPr id="351" name="Google Shape;351;p49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49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353" name="Google Shape;353;p4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4" name="Google Shape;354;p4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" name="Google Shape;355;p49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49"/>
            <p:cNvSpPr txBox="1"/>
            <p:nvPr/>
          </p:nvSpPr>
          <p:spPr>
            <a:xfrm>
              <a:off x="6939725" y="2485575"/>
              <a:ext cx="17817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IPHONE X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63" y="1488600"/>
            <a:ext cx="1443812" cy="10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987" y="3907400"/>
            <a:ext cx="1089875" cy="11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300" y="997927"/>
            <a:ext cx="1392825" cy="166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6">
            <a:alphaModFix/>
          </a:blip>
          <a:srcRect b="0" l="0" r="0" t="2334"/>
          <a:stretch/>
        </p:blipFill>
        <p:spPr>
          <a:xfrm>
            <a:off x="5093275" y="3829250"/>
            <a:ext cx="1489286" cy="12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6700" y="1094688"/>
            <a:ext cx="2780700" cy="156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title"/>
          </p:nvPr>
        </p:nvSpPr>
        <p:spPr>
          <a:xfrm>
            <a:off x="251525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Restricciones tras intentos fallidos </a:t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450" y="696788"/>
            <a:ext cx="2101725" cy="37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226075" y="357800"/>
            <a:ext cx="2991300" cy="10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Eliminación</a:t>
            </a:r>
            <a:r>
              <a:rPr lang="en" sz="2600"/>
              <a:t> de datos de iOS</a:t>
            </a:r>
            <a:endParaRPr sz="2600"/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675" y="693639"/>
            <a:ext cx="2121675" cy="37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>
            <p:ph idx="1" type="body"/>
          </p:nvPr>
        </p:nvSpPr>
        <p:spPr>
          <a:xfrm>
            <a:off x="226075" y="2051825"/>
            <a:ext cx="29913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GUI de iOS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ctrTitle"/>
          </p:nvPr>
        </p:nvSpPr>
        <p:spPr>
          <a:xfrm>
            <a:off x="401850" y="511825"/>
            <a:ext cx="8340300" cy="16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Servicios habilitados para la nube para dispositivos móviles</a:t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 rotWithShape="1">
          <a:blip r:embed="rId3">
            <a:alphaModFix/>
          </a:blip>
          <a:srcRect b="3286" l="0" r="0" t="2816"/>
          <a:stretch/>
        </p:blipFill>
        <p:spPr>
          <a:xfrm>
            <a:off x="2725063" y="2376225"/>
            <a:ext cx="3693875" cy="19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Copia de Seguridad</a:t>
            </a:r>
            <a:endParaRPr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471900" y="1919075"/>
            <a:ext cx="20544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Google Sync - Android</a:t>
            </a:r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2683400"/>
            <a:ext cx="2932275" cy="19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3544800" y="1919075"/>
            <a:ext cx="20544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iCloud</a:t>
            </a:r>
            <a:r>
              <a:rPr lang="en"/>
              <a:t> - iOS</a:t>
            </a:r>
            <a:endParaRPr/>
          </a:p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6639600" y="1919075"/>
            <a:ext cx="20544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OneDrive - Microsoft</a:t>
            </a:r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900" y="2428063"/>
            <a:ext cx="2424193" cy="24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100" y="2634550"/>
            <a:ext cx="2932276" cy="189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472050" y="63156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808"/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Sistemas Operativos Móviles</a:t>
            </a:r>
            <a:endParaRPr b="0" i="0" sz="27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Logotipo de android - Iconos gratis de logo"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31" y="2361007"/>
            <a:ext cx="2540794" cy="2540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OS - SISTEMAS OPERATIVOS" id="140" name="Google Shape;1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959" y="2693649"/>
            <a:ext cx="3850481" cy="18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</a:t>
            </a:r>
            <a:r>
              <a:rPr lang="en"/>
              <a:t>Localización</a:t>
            </a:r>
            <a:r>
              <a:rPr lang="en"/>
              <a:t> </a:t>
            </a:r>
            <a:endParaRPr/>
          </a:p>
        </p:txBody>
      </p:sp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226075" y="2362350"/>
            <a:ext cx="2808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Encontrar mi </a:t>
            </a:r>
            <a:r>
              <a:rPr lang="en" sz="1500"/>
              <a:t>teléfono</a:t>
            </a:r>
            <a:r>
              <a:rPr lang="en" sz="1500"/>
              <a:t> - iOS</a:t>
            </a:r>
            <a:endParaRPr sz="1500"/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0" r="39602" t="0"/>
          <a:stretch/>
        </p:blipFill>
        <p:spPr>
          <a:xfrm>
            <a:off x="5252251" y="152400"/>
            <a:ext cx="24176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Localización </a:t>
            </a:r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226075" y="2362350"/>
            <a:ext cx="2808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Encontrar mi teléfono - Android</a:t>
            </a:r>
            <a:endParaRPr sz="1500"/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850" y="307190"/>
            <a:ext cx="2556587" cy="4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y Borrado Remotos</a:t>
            </a:r>
            <a:endParaRPr/>
          </a:p>
        </p:txBody>
      </p:sp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1538800" y="1786500"/>
            <a:ext cx="1998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00"/>
              <a:t>Android</a:t>
            </a:r>
            <a:endParaRPr sz="1500"/>
          </a:p>
        </p:txBody>
      </p:sp>
      <p:pic>
        <p:nvPicPr>
          <p:cNvPr id="412" name="Google Shape;412;p56" title="Bloqueo y Borrado remoto en Androi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975" y="2212975"/>
            <a:ext cx="2312250" cy="28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 rotWithShape="1">
          <a:blip r:embed="rId4">
            <a:alphaModFix/>
          </a:blip>
          <a:srcRect b="6285" l="49351" r="0" t="7848"/>
          <a:stretch/>
        </p:blipFill>
        <p:spPr>
          <a:xfrm>
            <a:off x="5694850" y="2109625"/>
            <a:ext cx="1745050" cy="29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6"/>
          <p:cNvSpPr txBox="1"/>
          <p:nvPr>
            <p:ph idx="1" type="body"/>
          </p:nvPr>
        </p:nvSpPr>
        <p:spPr>
          <a:xfrm>
            <a:off x="5568075" y="1786500"/>
            <a:ext cx="1998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00"/>
              <a:t>iOS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Localización 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226075" y="2362350"/>
            <a:ext cx="2808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Encontrar mi teléfono - Android</a:t>
            </a:r>
            <a:endParaRPr sz="1500"/>
          </a:p>
        </p:txBody>
      </p:sp>
      <p:pic>
        <p:nvPicPr>
          <p:cNvPr descr="Si perdiste –o te robaron– tu celular Android, hay una forma de monitorizar su ubicación y saber dónde se encuentra. Te explicamos cómo hacerlo.&#10;&#10;¿Se te perdió tu teléfono Android? Te decimos cómo recuperarlo: https://www.cnet.com/es/como-se-hace/como-recuperar-telefono-android-perdido-robado/&#10;Cómo bloquear tu dispositivo Android de manera remota: https://www.cnet.com/es/noticias/usuarios-de-android-pueden-bloquear-sus-moviles-de-manera-remota/&#10;&#10;Visita CNET en Español: https://www.cnet.com/es/" id="421" name="Google Shape;421;p57" title="Cómo encontrar un celular Android perdid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303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Localización </a:t>
            </a:r>
            <a:endParaRPr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226075" y="2362350"/>
            <a:ext cx="2808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Encontrar mi teléfono - iOS</a:t>
            </a:r>
            <a:endParaRPr sz="1500"/>
          </a:p>
        </p:txBody>
      </p:sp>
      <p:pic>
        <p:nvPicPr>
          <p:cNvPr descr="Aprende a usar Buscar mi iPhone para localizar, proteger y recuperar tus dispositivos.&#10;&#10;Para obtener más información sobre este tema, visita el siguiente artículo:&#10;iCloud: Localizar tu dispositivo con Buscar mi iPhone: https://apple.co/2zG339k&#10;&#10;Recursos adicionales:&#10;Comunicarse con el Soporte técnico de Apple para iPhone: http://apple.co/iPhone&#10;Comunicarse con el Soporte técnico de Apple para iPad: http://apple.co/iPad&#10;Comunicarse con el Soporte técnico de Apple para iPod: http://apple.co/iPod&#10;Comunicarse con el Soporte técnico de Apple para Mac: http://apple.co/Mac&#10;&#10;Suscríbete a Apple México - YouTube: https://apple.co/2G6SLAR" id="428" name="Google Shape;428;p58" title="Cómo usar Buscar mi iPhone – Soporte técnico de App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528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type="ctrTitle"/>
          </p:nvPr>
        </p:nvSpPr>
        <p:spPr>
          <a:xfrm>
            <a:off x="401850" y="511825"/>
            <a:ext cx="8340300" cy="16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 de </a:t>
            </a:r>
            <a:r>
              <a:rPr lang="en"/>
              <a:t>Software</a:t>
            </a:r>
            <a:r>
              <a:rPr lang="en"/>
              <a:t> </a:t>
            </a:r>
            <a:endParaRPr/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650" y="2216825"/>
            <a:ext cx="2684675" cy="2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950" y="1744525"/>
            <a:ext cx="5846124" cy="32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type="title"/>
          </p:nvPr>
        </p:nvSpPr>
        <p:spPr>
          <a:xfrm>
            <a:off x="4829725" y="2149200"/>
            <a:ext cx="4045200" cy="8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Antivirus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6" name="Google Shape;4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5" y="1006425"/>
            <a:ext cx="4174200" cy="31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Rooting y Jailbreaking</a:t>
            </a:r>
            <a:endParaRPr/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675" y="2321825"/>
            <a:ext cx="4682650" cy="21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471900" y="474575"/>
            <a:ext cx="82221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Revisiones y actualización de los sistemas operativos</a:t>
            </a:r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0" y="2378475"/>
            <a:ext cx="3727925" cy="2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625" y="2378475"/>
            <a:ext cx="2814668" cy="23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>
            <p:ph idx="1" type="body"/>
          </p:nvPr>
        </p:nvSpPr>
        <p:spPr>
          <a:xfrm>
            <a:off x="5509663" y="1807450"/>
            <a:ext cx="1998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00"/>
              <a:t>Android</a:t>
            </a:r>
            <a:endParaRPr sz="1500"/>
          </a:p>
        </p:txBody>
      </p:sp>
      <p:sp>
        <p:nvSpPr>
          <p:cNvPr id="461" name="Google Shape;461;p63"/>
          <p:cNvSpPr txBox="1"/>
          <p:nvPr>
            <p:ph idx="1" type="body"/>
          </p:nvPr>
        </p:nvSpPr>
        <p:spPr>
          <a:xfrm>
            <a:off x="1247363" y="1807450"/>
            <a:ext cx="1998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00"/>
              <a:t>iOS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472050" y="63156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808"/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Aplicaciones móviles</a:t>
            </a:r>
            <a:endParaRPr b="0" i="0" sz="27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56" y="2550096"/>
            <a:ext cx="2715430" cy="196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923" y="2064544"/>
            <a:ext cx="1541039" cy="276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64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38075" y="40000"/>
            <a:ext cx="9144000" cy="50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4"/>
          <p:cNvSpPr/>
          <p:nvPr/>
        </p:nvSpPr>
        <p:spPr>
          <a:xfrm>
            <a:off x="1595575" y="1236900"/>
            <a:ext cx="6116400" cy="26697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757238" rotWithShape="0" algn="bl" dir="13440000" dist="57150">
              <a:srgbClr val="000000">
                <a:alpha val="4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4"/>
          <p:cNvSpPr txBox="1"/>
          <p:nvPr>
            <p:ph type="title"/>
          </p:nvPr>
        </p:nvSpPr>
        <p:spPr>
          <a:xfrm>
            <a:off x="3919950" y="1741025"/>
            <a:ext cx="1304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UNIX</a:t>
            </a:r>
            <a:endParaRPr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2773050" y="2745500"/>
            <a:ext cx="35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Georgia"/>
                <a:ea typeface="Georgia"/>
                <a:cs typeface="Georgia"/>
                <a:sym typeface="Georgia"/>
              </a:rPr>
              <a:t>“Donde hay una terminal, hay un camino”</a:t>
            </a:r>
            <a:endParaRPr>
              <a:solidFill>
                <a:srgbClr val="00FF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MacOS</a:t>
            </a:r>
            <a:endParaRPr/>
          </a:p>
        </p:txBody>
      </p:sp>
      <p:pic>
        <p:nvPicPr>
          <p:cNvPr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0300"/>
            <a:ext cx="6257402" cy="3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077" y="1968063"/>
            <a:ext cx="2429397" cy="288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MacOS</a:t>
            </a:r>
            <a:endParaRPr/>
          </a:p>
        </p:txBody>
      </p:sp>
      <p:pic>
        <p:nvPicPr>
          <p:cNvPr id="483" name="Google Shape;4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077" y="1968063"/>
            <a:ext cx="2429397" cy="288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25" y="1744550"/>
            <a:ext cx="533164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MacOS</a:t>
            </a:r>
            <a:endParaRPr/>
          </a:p>
        </p:txBody>
      </p:sp>
      <p:pic>
        <p:nvPicPr>
          <p:cNvPr id="490" name="Google Shape;4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077" y="1968063"/>
            <a:ext cx="2429397" cy="288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75" y="1681900"/>
            <a:ext cx="561046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/>
          <p:nvPr/>
        </p:nvSpPr>
        <p:spPr>
          <a:xfrm>
            <a:off x="0" y="0"/>
            <a:ext cx="9144000" cy="5247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8"/>
          <p:cNvSpPr txBox="1"/>
          <p:nvPr>
            <p:ph type="title"/>
          </p:nvPr>
        </p:nvSpPr>
        <p:spPr>
          <a:xfrm>
            <a:off x="3816300" y="171200"/>
            <a:ext cx="1511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>
                <a:latin typeface="Open Sans"/>
                <a:ea typeface="Open Sans"/>
                <a:cs typeface="Open Sans"/>
                <a:sym typeface="Open Sans"/>
              </a:rPr>
              <a:t>LINUX</a:t>
            </a:r>
            <a:endParaRPr sz="3644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f you are in IT....YOU NEED TO LEARN LINUX RIGHT NOW!!! Get your CompTIA Linux+. &#10;&#10;&#10;Join NetworkChuck: http://bit.ly/2XPaF7u&#10;&#10;&#10;Get a Raspberry Pi 4: https://amzn.to/2M1iMXp&#10;&#10;&#10;💡LEARN LINUX&#10;&#10;Linux+ Book: https://amzn.to/2SjMs3g&#10;&#10;Linux+ on CBT Nuggets: http://bit.ly/32xe6yd&#10;&#10;Linux for Network Engineers: http://bit.ly/30yt3OI&#10;&#10;&#10;Follow Shawn Powers:&#10;&#10;Twitter: http://bit.ly/2Mkj5JV&#10;&#10;&#10;&#10;&#10;📺📺Checkout my AZ-900 Course on CBT Nuggets: http://bit.ly/2X5aEIF&#10;&#10;&#10;ℹ Official Website: https://NetworkChuck.com&#10;&#10;**Below you will find what are known as affiliate links. Basically, links to really great stuff I use that, if you buy, I will receive a super small kickback that helps support this channel. Thanks!!**&#10;&#10;&#10;🏆🏆🏆GET YOUR CCNA - BEST RESOURCES🏆🏆🏆&#10;&#10;📹Videos - CBT NUGGETS: http://bit.ly/2SShlzr&#10;&#10;🔬LABS -  Boson NetSim: http://bit.ly/2V0hFbV &#10;                -  David Bombal Packet Tracer: http://bit.ly/2ze7hoP&#10;&#10;&#10;💯Practice Exams - AlphaPrep: http://bit.ly/2S7uP5F &#10;&#10;📚Book - http://amzn.to/2zTB9UR&#10;&#10;&#10;&#10;----------------------------------------------------------------------------------------------------------------&#10;&#10;🤝🤝🤝JOIN THE Cisco Routing and Switching FACEBOOK STUDY GROUP: http://bit.ly/2A3vah0&#10;&#10;🤝🤝🤝JOIN THE CCNA/CCNP Collaboration FACEBOOK STUDY GROUP: http://bit.ly/2FEE9aH&#10;&#10;&#10;----------------------------------------------------------------------------------------------------------------&#10;&#10;&#10;---💡💡💡CCENT TRAINING RESOURCES💡💡💡---&#10;&#10;📚📚📚Books:&#10;CCENT/CCNA ICND1 100-105 Official Cert Guide - http://amzn.to/2zTB9UR&#10;CCENT ICND1 100-105 Exam Cram (3rd Edition) - http://amzn.to/2zSubzB&#10;&#10;📹📹📹 Videos: &#10;CLN On-Demand E-Learning Courses – ICND1 v3.0 - http://bit.ly/2A3EHow&#10;Cisco CCENT/ICND1 + Bonus: The Complete Course (Udemy) - http://bit.ly/2gQUej8&#10;CCNA 2017 200-125 Video Boot Camp With Chris Bryant - http://bit.ly/2zTC87B&#10;&#10;🔬🔬🔬Labs:&#10;Cisco Learning Labs for ICND1 v3.0 60-hour 180-day labs - http://bit.ly/2z7UEvO&#10;CISCO CCNA, CCNP LAB 300-101, 300-115, 300-135 v2.0 Routing Switching - http://amzn.to/2z1KGtI&#10;CCENT Practice and Study Guide: Exercises, Activities and Scenarios to Prepare for the ICND1 100-101 Certification Exam (Lab Companion) - http://amzn.to/2zTEwLv&#10;&#10;&#10;—💡💡💡CCNA TRAINING RESOURCES💡💡💡—&#10;&#10;&#10;📚📚📚Books: &#10;CCNA Routing and Switching 200-125 Official Cert Guide Library - http://amzn.to/2hr8vna&#10;CCNA Routing and Switching ICND2 200-105 Official Cert Guide - http://amzn.to/2xEECGf&#10;&#10;📹📹📹Videos:&#10;CLN On-Demand E-Learning Courses – ICND2 v3.0 - http://bit.ly/2yij7ze&#10;CCNA 2017 200-125 Video Boot Camp With Chris Bryant - http://bit.ly/2zTC87B&#10;&#10;&#10;🔬🔬🔬Labs:&#10;Cisco Learning Labs for ICND2 v3.0 70-hour 180-day labs - http://bit.ly/2hs7nzT&#10;Cisco Certification Practice Exam by MeasureUp: ICND2 (200-105) (90-day Key) - http://bit.ly/2iOukkk&#10;CISCO CCNA, CCNP LAB 300-101, 300-115, 300-135 v2.0 Routing Switching - http://amzn.to/2z1KGtI&#10;&#10;—💡💡💡CCNP TRAINING RESOURCES💡💡💡—&#10;&#10;📚📚📚Books: &#10;CCNP Routing and Switching v2.0 Official Cert Guide Library - http://amzn.to/2A4MGBM&#10;CCNP Routing and Switching ROUTE 300-101 Official Cert Guide - http://amzn.to/2zTL78M&#10;CCNP Routing and Switching SWITCH 300-115 Official Cert Guide - http://amzn.to/2iiJIBu&#10;CCNP Routing and Switching TSHOOT 300-135 Official Cert Guide - http://amzn.to/2gPekdm&#10;&#10;📹📹📹Videos:&#10;CCNP ROUTE 300-101 Video Boot Camp With Chris Bryant: http://bit.ly/2zkOo4S&#10;CCNP SWITCH 300-115 Video Boot Camp With Chris Bryant: http://bit.ly/2igNHOQ&#10;CCNP TSHOOT 300-135 2017 Video Boot Camp with Chris Bryant: http://bit.ly/2z1eB5n&#10;&#10;&#10;🔬🔬🔬Labs:&#10;CISCO CCNA, CCNP LAB 300-101, 300-115, 300-135 v2.0 Routing Switching - http://amzn.to/2z1KGtI&#10;&#10;&#10;AWS Study Resources: &#10;&#10;UDEMY:&#10;&#10;AWS Certified Solutions Architect - Associate - http://bit.ly/2NGHqyx&#10;&#10;AWS Certified Solutions Architect Associate: Practice Tests - http://bit.ly/2zxnaH1&#10;&#10;BOOKS: &#10;&#10;AWS Certified Solutions Architect Official Study Guide: Associate Exam: https://amzn.to/2N1a74c&#10;&#10; mcsa vcp mcse  ine  mta tshoot 300-135 az-900 az 900 az900 Microsoft Azure Devnet Associate &#10;&#10;Cisco Devnet Associate&#10;&#10;CCNP Enterprise&#10;CCNP Security&#10;CCNP Data Center&#10;CCNP Service Provider&#10;CCNP Collaboration&#10;Cisco Certified Devnet Professional&#10;Cisco Certified Network Professional&#10;&#10;LPIC 1 &#10;LPIC 2&#10;Linux Professional Institute&#10;LX0-103&#10;LX0-104 &#10;XK0-004 &#10;&#10;#Linux #ComptiaLinux #learnlinux" id="498" name="Google Shape;498;p68" title="EVERYONE needs to learn LINUX - ft. Raspberry Pi 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898575" cy="367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26670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/>
          <p:nvPr/>
        </p:nvSpPr>
        <p:spPr>
          <a:xfrm>
            <a:off x="0" y="0"/>
            <a:ext cx="9144000" cy="50601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26050" cy="17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50" y="1"/>
            <a:ext cx="4799410" cy="17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78875"/>
            <a:ext cx="4726200" cy="17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050" y="1768175"/>
            <a:ext cx="4852146" cy="17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875" y="3427900"/>
            <a:ext cx="4747954" cy="1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5975" y="3453875"/>
            <a:ext cx="4999549" cy="171005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9"/>
          <p:cNvSpPr txBox="1"/>
          <p:nvPr/>
        </p:nvSpPr>
        <p:spPr>
          <a:xfrm>
            <a:off x="3385875" y="3386975"/>
            <a:ext cx="27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Infografía por netdevgroup.com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type="title"/>
          </p:nvPr>
        </p:nvSpPr>
        <p:spPr>
          <a:xfrm>
            <a:off x="1293750" y="143175"/>
            <a:ext cx="6556500" cy="28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Veamos Linux</a:t>
            </a:r>
            <a:endParaRPr/>
          </a:p>
        </p:txBody>
      </p:sp>
      <p:pic>
        <p:nvPicPr>
          <p:cNvPr id="516" name="Google Shape;5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400" y="2262438"/>
            <a:ext cx="51435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0"/>
          <p:cNvSpPr txBox="1"/>
          <p:nvPr/>
        </p:nvSpPr>
        <p:spPr>
          <a:xfrm>
            <a:off x="2939150" y="4776100"/>
            <a:ext cx="29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type="title"/>
          </p:nvPr>
        </p:nvSpPr>
        <p:spPr>
          <a:xfrm>
            <a:off x="490250" y="488250"/>
            <a:ext cx="813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Houston tenemos un problema</a:t>
            </a:r>
            <a:endParaRPr b="1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😲😲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😲</a:t>
            </a:r>
            <a:endParaRPr b="1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/>
          <p:nvPr>
            <p:ph type="title"/>
          </p:nvPr>
        </p:nvSpPr>
        <p:spPr>
          <a:xfrm>
            <a:off x="490250" y="488250"/>
            <a:ext cx="813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 empresa </a:t>
            </a:r>
            <a:r>
              <a:rPr b="1" lang="en" sz="4800"/>
              <a:t>PePa</a:t>
            </a:r>
            <a:r>
              <a:rPr b="1" lang="en" sz="4800"/>
              <a:t> Soft</a:t>
            </a:r>
            <a:r>
              <a:rPr lang="en" sz="4800"/>
              <a:t> tiene varios problemas con su máquina virtual en la nube. </a:t>
            </a:r>
            <a:endParaRPr b="1" sz="48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490250" y="488250"/>
            <a:ext cx="813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 ingeniero logró conectarse por </a:t>
            </a:r>
            <a:r>
              <a:rPr b="1" lang="en" sz="4800"/>
              <a:t>medio de ssh pero no pudo instalar paquetes</a:t>
            </a:r>
            <a:r>
              <a:rPr lang="en" sz="4800"/>
              <a:t>, otro no pudo ni conectarse pese a usar el mismo</a:t>
            </a:r>
            <a:r>
              <a:rPr b="1" lang="en" sz="4800"/>
              <a:t> ip público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Interfaz Android</a:t>
            </a:r>
            <a:endParaRPr sz="2800"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Pantalla de inicio</a:t>
            </a:r>
            <a:endParaRPr sz="1600"/>
          </a:p>
        </p:txBody>
      </p:sp>
      <p:pic>
        <p:nvPicPr>
          <p:cNvPr descr="Cómo seleccionar una pantalla de inicio diferente dentro de tu &amp;#39;smartphone&amp;#39;  Android | Lifestyle | Cinco Días"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6201" y="606009"/>
            <a:ext cx="3223600" cy="4023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288925" y="2139450"/>
            <a:ext cx="268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Una de las pantallas se designa como pantalla de inicio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Cada pantalla contiene al menos: iconos de navegación, iconos de aplicaciones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>
            <p:ph type="title"/>
          </p:nvPr>
        </p:nvSpPr>
        <p:spPr>
          <a:xfrm>
            <a:off x="505950" y="503875"/>
            <a:ext cx="8132100" cy="43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 brindan acceso de ingeniero , con privilegios de </a:t>
            </a:r>
            <a:r>
              <a:rPr b="1" lang="en" sz="4800"/>
              <a:t>administrador</a:t>
            </a:r>
            <a:r>
              <a:rPr lang="en" sz="4800"/>
              <a:t> sobre la instancia y te piden poder </a:t>
            </a:r>
            <a:r>
              <a:rPr b="1" lang="en" sz="4800"/>
              <a:t>conocer los errores detrás de esto.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50" y="396550"/>
            <a:ext cx="6666876" cy="43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 txBox="1"/>
          <p:nvPr>
            <p:ph type="title"/>
          </p:nvPr>
        </p:nvSpPr>
        <p:spPr>
          <a:xfrm>
            <a:off x="490250" y="488250"/>
            <a:ext cx="813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Houston tenemos otro problema</a:t>
            </a:r>
            <a:endParaRPr b="1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😲😲😲</a:t>
            </a:r>
            <a:endParaRPr b="1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type="title"/>
          </p:nvPr>
        </p:nvSpPr>
        <p:spPr>
          <a:xfrm>
            <a:off x="505950" y="768150"/>
            <a:ext cx="813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 a crear una gran cantidad de instancias de una aplicación.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/>
          <p:nvPr>
            <p:ph type="title"/>
          </p:nvPr>
        </p:nvSpPr>
        <p:spPr>
          <a:xfrm>
            <a:off x="1994550" y="1873125"/>
            <a:ext cx="51549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Resuelto.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Interfaz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latin typeface="Roboto"/>
                <a:ea typeface="Roboto"/>
                <a:cs typeface="Roboto"/>
                <a:sym typeface="Roboto"/>
              </a:rPr>
              <a:t>Android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Iconos de navegación</a:t>
            </a:r>
            <a:endParaRPr sz="1600"/>
          </a:p>
        </p:txBody>
      </p:sp>
      <p:pic>
        <p:nvPicPr>
          <p:cNvPr descr="Cómo ocultar los botones en pantalla de Android en las aplicaciones sin root"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4907" y="1157287"/>
            <a:ext cx="4350034" cy="2436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442913" y="2235995"/>
            <a:ext cx="2250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Contiene los botones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Atrás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Aplicaciones recientes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Interfaz Android</a:t>
            </a:r>
            <a:endParaRPr sz="2800"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126062" y="1311200"/>
            <a:ext cx="29814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" sz="1600"/>
              <a:t>Iconos de notificación y de sistema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16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" sz="1600"/>
              <a:t>Funcionalidades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1600"/>
          </a:p>
          <a:p>
            <a:pPr indent="-3139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052"/>
              <a:buFont typeface="Arial"/>
              <a:buChar char="•"/>
            </a:pP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Responder a una notificación tocándola</a:t>
            </a:r>
            <a:endParaRPr/>
          </a:p>
          <a:p>
            <a:pPr indent="-3139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052"/>
              <a:buFont typeface="Arial"/>
              <a:buChar char="•"/>
            </a:pP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descartar una notificación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deslizándose</a:t>
            </a: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hacia afuera de la pantalla para cualquiera de los lados</a:t>
            </a:r>
            <a:endParaRPr/>
          </a:p>
          <a:p>
            <a:pPr indent="-3139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052"/>
              <a:buFont typeface="Arial"/>
              <a:buChar char="•"/>
            </a:pP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descartar todas las notificaciones </a:t>
            </a:r>
            <a:endParaRPr/>
          </a:p>
          <a:p>
            <a:pPr indent="-3139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052"/>
              <a:buFont typeface="Arial"/>
              <a:buChar char="•"/>
            </a:pP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ajustar el brillo de la pantalla</a:t>
            </a:r>
            <a:endParaRPr/>
          </a:p>
          <a:p>
            <a:pPr indent="-3139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052"/>
              <a:buFont typeface="Arial"/>
              <a:buChar char="•"/>
            </a:pPr>
            <a:r>
              <a:rPr b="0" i="0" lang="en" sz="19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abrir el menú Configuración con el icono de configuración rápida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1600"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799" y="834500"/>
            <a:ext cx="42862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4760427" y="1006425"/>
            <a:ext cx="404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Interfaz 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5336380" y="1851525"/>
            <a:ext cx="332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Pantalla principal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hay iconos de navegación</a:t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hay widgets</a:t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hay accesos directos </a:t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sonaliza la pantalla de inicio de tu iPhone - Soporte técnico de Apple"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582" y="456113"/>
            <a:ext cx="2162969" cy="433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4760427" y="1006425"/>
            <a:ext cx="404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Interfaz 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5336380" y="1851525"/>
            <a:ext cx="221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Botón de inicio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73" y="1314449"/>
            <a:ext cx="3899579" cy="261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5336380" y="2571750"/>
            <a:ext cx="457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Reactivar el dispositivo</a:t>
            </a:r>
            <a:endParaRPr/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Volver a la pantalla de inicio</a:t>
            </a:r>
            <a:endParaRPr/>
          </a:p>
          <a:p>
            <a:pPr indent="-1016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Iniciar Siri o el control por voz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